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297" r:id="rId9"/>
    <p:sldId id="263" r:id="rId10"/>
    <p:sldId id="445" r:id="rId11"/>
    <p:sldId id="446" r:id="rId12"/>
    <p:sldId id="447" r:id="rId13"/>
    <p:sldId id="448" r:id="rId14"/>
    <p:sldId id="453" r:id="rId15"/>
    <p:sldId id="420" r:id="rId16"/>
    <p:sldId id="449" r:id="rId17"/>
    <p:sldId id="454" r:id="rId18"/>
    <p:sldId id="439" r:id="rId19"/>
    <p:sldId id="451" r:id="rId20"/>
    <p:sldId id="455"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9/11/2021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07  </a:t>
            </a:r>
            <a:r>
              <a:rPr lang="en-US" sz="2400" b="1" dirty="0" err="1">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12 November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chemeClr val="accent5">
                  <a:lumMod val="40000"/>
                  <a:lumOff val="60000"/>
                </a:schemeClr>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708966" y="3657600"/>
            <a:ext cx="7848600" cy="2057400"/>
          </a:xfrm>
          <a:prstGeom prst="rect">
            <a:avLst/>
          </a:prstGeom>
          <a:noFill/>
          <a:scene3d>
            <a:camera prst="perspectiveAbove"/>
            <a:lightRig rig="threePt" dir="t"/>
          </a:scene3d>
          <a:sp3d>
            <a:bevelT/>
            <a:bevelB prst="relaxedInset"/>
          </a:sp3d>
        </p:spPr>
        <p:txBody>
          <a:bodyPr wrap="square">
            <a:prstTxWarp prst="textPlain">
              <a:avLst/>
            </a:prstTxWarp>
            <a:spAutoFit/>
          </a:bodyPr>
          <a:lstStyle/>
          <a:p>
            <a:pPr algn="ctr" fontAlgn="auto">
              <a:spcBef>
                <a:spcPts val="0"/>
              </a:spcBef>
              <a:spcAft>
                <a:spcPts val="0"/>
              </a:spcAft>
              <a:defRPr/>
            </a:pPr>
            <a:r>
              <a:rPr lang="ms-MY" sz="6600" b="1" dirty="0" smtClean="0">
                <a:ln w="13462">
                  <a:solidFill>
                    <a:schemeClr val="bg1"/>
                  </a:solidFill>
                  <a:prstDash val="solid"/>
                </a:ln>
                <a:solidFill>
                  <a:srgbClr val="FFFF00"/>
                </a:solidFill>
                <a:effectLst>
                  <a:outerShdw dist="38100" dir="2700000" algn="bl" rotWithShape="0">
                    <a:schemeClr val="accent5"/>
                  </a:outerShdw>
                </a:effectLst>
                <a:latin typeface="A25-SQUANOVA" pitchFamily="34" charset="0"/>
              </a:rPr>
              <a:t>Dekad Ini</a:t>
            </a:r>
          </a:p>
          <a:p>
            <a:pPr algn="ctr" fontAlgn="auto">
              <a:spcBef>
                <a:spcPts val="0"/>
              </a:spcBef>
              <a:spcAft>
                <a:spcPts val="0"/>
              </a:spcAft>
              <a:defRPr/>
            </a:pPr>
            <a:r>
              <a:rPr lang="en-US" sz="6600" b="1" dirty="0" err="1" smtClean="0">
                <a:ln w="13462">
                  <a:solidFill>
                    <a:schemeClr val="bg1"/>
                  </a:solidFill>
                  <a:prstDash val="solid"/>
                </a:ln>
                <a:solidFill>
                  <a:srgbClr val="FFFF00"/>
                </a:solidFill>
                <a:effectLst>
                  <a:outerShdw dist="38100" dir="2700000" algn="bl" rotWithShape="0">
                    <a:schemeClr val="accent5"/>
                  </a:outerShdw>
                </a:effectLst>
                <a:latin typeface="A25-SQUANOVA" pitchFamily="34" charset="0"/>
              </a:rPr>
              <a:t>Dekad</a:t>
            </a:r>
            <a:r>
              <a:rPr lang="en-US" sz="6600" b="1" dirty="0" smtClean="0">
                <a:ln w="13462">
                  <a:solidFill>
                    <a:schemeClr val="bg1"/>
                  </a:solidFill>
                  <a:prstDash val="solid"/>
                </a:ln>
                <a:solidFill>
                  <a:srgbClr val="FFFF00"/>
                </a:solidFill>
                <a:effectLst>
                  <a:outerShdw dist="38100" dir="2700000" algn="bl" rotWithShape="0">
                    <a:schemeClr val="accent5"/>
                  </a:outerShdw>
                </a:effectLst>
                <a:latin typeface="A25-SQUANOVA" pitchFamily="34" charset="0"/>
              </a:rPr>
              <a:t> </a:t>
            </a:r>
            <a:r>
              <a:rPr lang="en-US" sz="6600" b="1" dirty="0" err="1" smtClean="0">
                <a:ln w="13462">
                  <a:solidFill>
                    <a:schemeClr val="bg1"/>
                  </a:solidFill>
                  <a:prstDash val="solid"/>
                </a:ln>
                <a:solidFill>
                  <a:srgbClr val="FFFF00"/>
                </a:solidFill>
                <a:effectLst>
                  <a:outerShdw dist="38100" dir="2700000" algn="bl" rotWithShape="0">
                    <a:schemeClr val="accent5"/>
                  </a:outerShdw>
                </a:effectLst>
                <a:latin typeface="A25-SQUANOVA" pitchFamily="34" charset="0"/>
              </a:rPr>
              <a:t>Anda</a:t>
            </a:r>
            <a:endParaRPr lang="ms-MY" sz="6600" b="1" dirty="0">
              <a:ln w="13462">
                <a:solidFill>
                  <a:schemeClr val="bg1"/>
                </a:solidFill>
                <a:prstDash val="solid"/>
              </a:ln>
              <a:solidFill>
                <a:srgbClr val="FFFF00"/>
              </a:solidFill>
              <a:effectLst>
                <a:outerShdw dist="38100" dir="2700000" algn="bl" rotWithShape="0">
                  <a:schemeClr val="accent5"/>
                </a:outerShdw>
              </a:effectLst>
              <a:latin typeface="A25-SQUANOVA" pitchFamily="34" charset="0"/>
            </a:endParaRP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44 / 2021</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21000" b="-14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eranan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 anak muda muslim </a:t>
            </a:r>
            <a:endParaRPr lang="en-US" sz="3200" dirty="0"/>
          </a:p>
        </p:txBody>
      </p:sp>
      <p:sp>
        <p:nvSpPr>
          <p:cNvPr id="7" name="Right Arrow 6"/>
          <p:cNvSpPr/>
          <p:nvPr/>
        </p:nvSpPr>
        <p:spPr>
          <a:xfrm>
            <a:off x="609600" y="1774967"/>
            <a:ext cx="2514600" cy="11430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KEDUA</a:t>
            </a:r>
            <a:endParaRPr lang="en-US" sz="2400" dirty="0"/>
          </a:p>
        </p:txBody>
      </p:sp>
      <p:sp>
        <p:nvSpPr>
          <p:cNvPr id="8" name="Rectangle 7"/>
          <p:cNvSpPr/>
          <p:nvPr/>
        </p:nvSpPr>
        <p:spPr>
          <a:xfrm>
            <a:off x="3216315" y="1449778"/>
            <a:ext cx="5546686" cy="207441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a:solidFill>
                  <a:srgbClr val="C00000"/>
                </a:solidFill>
                <a:latin typeface="Arial Rounded MT Bold" panose="020F0704030504030204" pitchFamily="34" charset="0"/>
              </a:rPr>
              <a:t>Bertanggungjawab membina </a:t>
            </a:r>
            <a:r>
              <a:rPr lang="ms-MY" sz="2800" b="1" dirty="0" smtClean="0">
                <a:solidFill>
                  <a:srgbClr val="C00000"/>
                </a:solidFill>
                <a:latin typeface="Arial Rounded MT Bold" panose="020F0704030504030204" pitchFamily="34" charset="0"/>
              </a:rPr>
              <a:t>dan membangun </a:t>
            </a:r>
            <a:r>
              <a:rPr lang="ms-MY" sz="2800" b="1" dirty="0">
                <a:solidFill>
                  <a:srgbClr val="C00000"/>
                </a:solidFill>
                <a:latin typeface="Arial Rounded MT Bold" panose="020F0704030504030204" pitchFamily="34" charset="0"/>
              </a:rPr>
              <a:t>diri dari segi intelektual</a:t>
            </a:r>
            <a:r>
              <a:rPr lang="ms-MY" sz="2800" b="1" dirty="0" smtClean="0">
                <a:solidFill>
                  <a:srgbClr val="C00000"/>
                </a:solidFill>
                <a:latin typeface="Arial Rounded MT Bold" panose="020F0704030504030204" pitchFamily="34" charset="0"/>
              </a:rPr>
              <a:t>, rohani</a:t>
            </a:r>
            <a:r>
              <a:rPr lang="ms-MY" sz="2800" b="1" dirty="0">
                <a:solidFill>
                  <a:srgbClr val="C00000"/>
                </a:solidFill>
                <a:latin typeface="Arial Rounded MT Bold" panose="020F0704030504030204" pitchFamily="34" charset="0"/>
              </a:rPr>
              <a:t>, jasmani </a:t>
            </a:r>
            <a:r>
              <a:rPr lang="ms-MY" sz="2800" b="1" dirty="0" smtClean="0">
                <a:solidFill>
                  <a:srgbClr val="C00000"/>
                </a:solidFill>
                <a:latin typeface="Arial Rounded MT Bold" panose="020F0704030504030204" pitchFamily="34" charset="0"/>
              </a:rPr>
              <a:t>d</a:t>
            </a:r>
            <a:r>
              <a:rPr lang="en-US" sz="2800" b="1" dirty="0">
                <a:solidFill>
                  <a:srgbClr val="C00000"/>
                </a:solidFill>
                <a:latin typeface="Arial Rounded MT Bold" panose="020F0704030504030204" pitchFamily="34" charset="0"/>
              </a:rPr>
              <a:t>a</a:t>
            </a:r>
            <a:r>
              <a:rPr lang="ms-MY" sz="2800" b="1" dirty="0" smtClean="0">
                <a:solidFill>
                  <a:srgbClr val="C00000"/>
                </a:solidFill>
                <a:latin typeface="Arial Rounded MT Bold" panose="020F0704030504030204" pitchFamily="34" charset="0"/>
              </a:rPr>
              <a:t>n </a:t>
            </a:r>
            <a:r>
              <a:rPr lang="ms-MY" sz="2800" b="1" dirty="0">
                <a:solidFill>
                  <a:srgbClr val="C00000"/>
                </a:solidFill>
                <a:latin typeface="Arial Rounded MT Bold" panose="020F0704030504030204" pitchFamily="34" charset="0"/>
              </a:rPr>
              <a:t>emosi.</a:t>
            </a:r>
            <a:endParaRPr lang="en-US" sz="2800" b="1" dirty="0" smtClean="0">
              <a:solidFill>
                <a:schemeClr val="accent6">
                  <a:lumMod val="50000"/>
                </a:schemeClr>
              </a:solidFill>
              <a:latin typeface="Arial Rounded MT Bold" panose="020F0704030504030204" pitchFamily="34" charset="0"/>
            </a:endParaRPr>
          </a:p>
        </p:txBody>
      </p:sp>
      <p:sp>
        <p:nvSpPr>
          <p:cNvPr id="11" name="Right Arrow 10"/>
          <p:cNvSpPr/>
          <p:nvPr/>
        </p:nvSpPr>
        <p:spPr>
          <a:xfrm>
            <a:off x="609600" y="4343400"/>
            <a:ext cx="2514600" cy="11430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KETIGA</a:t>
            </a:r>
            <a:endParaRPr lang="en-US" sz="2400" dirty="0"/>
          </a:p>
        </p:txBody>
      </p:sp>
      <p:sp>
        <p:nvSpPr>
          <p:cNvPr id="12" name="Rectangle 11"/>
          <p:cNvSpPr/>
          <p:nvPr/>
        </p:nvSpPr>
        <p:spPr>
          <a:xfrm>
            <a:off x="3216315" y="3877693"/>
            <a:ext cx="5622885" cy="207441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a:solidFill>
                  <a:srgbClr val="C00000"/>
                </a:solidFill>
                <a:latin typeface="Arial Rounded MT Bold" panose="020F0704030504030204" pitchFamily="34" charset="0"/>
              </a:rPr>
              <a:t>Menjadi penyeru kepada kebaikan iaitu menjadikan gaya hidup sihat yang berteraskan  Islam sebagai satu cara hidup.</a:t>
            </a:r>
            <a:endParaRPr lang="en-US" sz="2800" b="1" dirty="0" smtClean="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28700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1000" b="-18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eranan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 anak muda muslim </a:t>
            </a:r>
            <a:endParaRPr lang="en-US" sz="3200" dirty="0"/>
          </a:p>
        </p:txBody>
      </p:sp>
      <p:sp>
        <p:nvSpPr>
          <p:cNvPr id="7" name="Right Arrow 6"/>
          <p:cNvSpPr/>
          <p:nvPr/>
        </p:nvSpPr>
        <p:spPr>
          <a:xfrm>
            <a:off x="548833" y="4648200"/>
            <a:ext cx="25146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KELIMA</a:t>
            </a:r>
            <a:endParaRPr lang="en-US" sz="2400" dirty="0"/>
          </a:p>
        </p:txBody>
      </p:sp>
      <p:sp>
        <p:nvSpPr>
          <p:cNvPr id="8" name="Rectangle 7"/>
          <p:cNvSpPr/>
          <p:nvPr/>
        </p:nvSpPr>
        <p:spPr>
          <a:xfrm>
            <a:off x="3315211" y="4109799"/>
            <a:ext cx="5317602" cy="256993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a:solidFill>
                  <a:srgbClr val="C00000"/>
                </a:solidFill>
                <a:latin typeface="Arial Rounded MT Bold" panose="020F0704030504030204" pitchFamily="34" charset="0"/>
              </a:rPr>
              <a:t>Menjadi pencetus, penggerak  dan membina  tamaddun Islam yang unggul,  dihormati dan disegani masyarakat dunia.</a:t>
            </a:r>
            <a:endParaRPr lang="en-US" sz="2800" b="1" dirty="0" smtClean="0">
              <a:solidFill>
                <a:schemeClr val="accent6">
                  <a:lumMod val="50000"/>
                </a:schemeClr>
              </a:solidFill>
              <a:latin typeface="Arial Rounded MT Bold" panose="020F0704030504030204" pitchFamily="34" charset="0"/>
            </a:endParaRPr>
          </a:p>
        </p:txBody>
      </p:sp>
      <p:sp>
        <p:nvSpPr>
          <p:cNvPr id="11" name="Rectangle 10"/>
          <p:cNvSpPr/>
          <p:nvPr/>
        </p:nvSpPr>
        <p:spPr>
          <a:xfrm>
            <a:off x="3315211" y="1258144"/>
            <a:ext cx="5317602" cy="2569934"/>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800" b="1" dirty="0">
                <a:solidFill>
                  <a:srgbClr val="C00000"/>
                </a:solidFill>
                <a:latin typeface="Arial Rounded MT Bold" panose="020F0704030504030204" pitchFamily="34" charset="0"/>
              </a:rPr>
              <a:t>Mencegah dan menghalang kemungkaran daripada berleluasanya perilaku  </a:t>
            </a:r>
            <a:r>
              <a:rPr lang="ms-MY" sz="2800" b="1" dirty="0" smtClean="0">
                <a:solidFill>
                  <a:srgbClr val="C00000"/>
                </a:solidFill>
                <a:latin typeface="Arial Rounded MT Bold" panose="020F0704030504030204" pitchFamily="34" charset="0"/>
              </a:rPr>
              <a:t>dan amalan </a:t>
            </a:r>
            <a:r>
              <a:rPr lang="ms-MY" sz="2800" b="1" dirty="0">
                <a:solidFill>
                  <a:srgbClr val="C00000"/>
                </a:solidFill>
                <a:latin typeface="Arial Rounded MT Bold" panose="020F0704030504030204" pitchFamily="34" charset="0"/>
              </a:rPr>
              <a:t>yang  bertentangan dengan syariat islam.</a:t>
            </a:r>
            <a:endParaRPr lang="en-US" sz="2800" b="1" dirty="0" smtClean="0">
              <a:solidFill>
                <a:schemeClr val="accent6">
                  <a:lumMod val="50000"/>
                </a:schemeClr>
              </a:solidFill>
              <a:latin typeface="Arial Rounded MT Bold" panose="020F0704030504030204" pitchFamily="34" charset="0"/>
            </a:endParaRPr>
          </a:p>
        </p:txBody>
      </p:sp>
      <p:sp>
        <p:nvSpPr>
          <p:cNvPr id="12" name="Right Arrow 11"/>
          <p:cNvSpPr/>
          <p:nvPr/>
        </p:nvSpPr>
        <p:spPr>
          <a:xfrm>
            <a:off x="560408" y="1741120"/>
            <a:ext cx="2514600" cy="114300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KEEMPAT</a:t>
            </a:r>
            <a:endParaRPr lang="en-US" sz="2400" dirty="0"/>
          </a:p>
        </p:txBody>
      </p:sp>
    </p:spTree>
    <p:extLst>
      <p:ext uri="{BB962C8B-B14F-4D97-AF65-F5344CB8AC3E}">
        <p14:creationId xmlns:p14="http://schemas.microsoft.com/office/powerpoint/2010/main" val="32959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307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6000" t="-20000" b="-9000"/>
          </a:stretch>
        </a:blipFill>
        <a:effectLst/>
      </p:bgPr>
    </p:bg>
    <p:spTree>
      <p:nvGrpSpPr>
        <p:cNvPr id="1" name=""/>
        <p:cNvGrpSpPr/>
        <p:nvPr/>
      </p:nvGrpSpPr>
      <p:grpSpPr>
        <a:xfrm>
          <a:off x="0" y="0"/>
          <a:ext cx="0" cy="0"/>
          <a:chOff x="0" y="0"/>
          <a:chExt cx="0" cy="0"/>
        </a:xfrm>
      </p:grpSpPr>
      <p:sp>
        <p:nvSpPr>
          <p:cNvPr id="9" name="Rectangle 8"/>
          <p:cNvSpPr/>
          <p:nvPr/>
        </p:nvSpPr>
        <p:spPr>
          <a:xfrm>
            <a:off x="678180" y="4323417"/>
            <a:ext cx="8141976" cy="38170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fi-FI" b="1" dirty="0" smtClean="0">
                <a:latin typeface="Arial Rounded MT Bold" panose="020F0704030504030204" pitchFamily="34" charset="0"/>
              </a:rPr>
              <a:t>Marilah sama-sama </a:t>
            </a:r>
            <a:r>
              <a:rPr lang="fi-FI" b="1" dirty="0">
                <a:latin typeface="Arial Rounded MT Bold" panose="020F0704030504030204" pitchFamily="34" charset="0"/>
              </a:rPr>
              <a:t>menyumbang bakti dan peranan dalam masyarakat </a:t>
            </a:r>
            <a:endParaRPr lang="ms-MY" b="1" dirty="0">
              <a:solidFill>
                <a:schemeClr val="accent6">
                  <a:lumMod val="50000"/>
                </a:schemeClr>
              </a:solidFill>
              <a:latin typeface="Arial Rounded MT Bold" panose="020F0704030504030204" pitchFamily="34" charset="0"/>
            </a:endParaRPr>
          </a:p>
        </p:txBody>
      </p:sp>
      <p:sp>
        <p:nvSpPr>
          <p:cNvPr id="2" name="Right Arrow 1"/>
          <p:cNvSpPr/>
          <p:nvPr/>
        </p:nvSpPr>
        <p:spPr>
          <a:xfrm>
            <a:off x="298862" y="329532"/>
            <a:ext cx="3429000" cy="15770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Jumlah </a:t>
            </a:r>
            <a:r>
              <a:rPr lang="ms-MY" sz="2400" b="1" dirty="0">
                <a:latin typeface="Arial Rounded MT Bold" panose="020F0704030504030204" pitchFamily="34" charset="0"/>
              </a:rPr>
              <a:t>anak muda yang begitu ramai</a:t>
            </a:r>
            <a:endParaRPr lang="en-US" sz="2400" dirty="0"/>
          </a:p>
        </p:txBody>
      </p:sp>
      <p:sp>
        <p:nvSpPr>
          <p:cNvPr id="7" name="Rectangle 6"/>
          <p:cNvSpPr/>
          <p:nvPr/>
        </p:nvSpPr>
        <p:spPr>
          <a:xfrm>
            <a:off x="2209800" y="1676400"/>
            <a:ext cx="6231038" cy="1366528"/>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solidFill>
                  <a:schemeClr val="accent6">
                    <a:lumMod val="50000"/>
                  </a:schemeClr>
                </a:solidFill>
                <a:latin typeface="Arial Rounded MT Bold" panose="020F0704030504030204" pitchFamily="34" charset="0"/>
              </a:rPr>
              <a:t>Haruslah </a:t>
            </a:r>
            <a:r>
              <a:rPr lang="ms-MY" sz="2400" b="1" dirty="0">
                <a:solidFill>
                  <a:schemeClr val="accent6">
                    <a:lumMod val="50000"/>
                  </a:schemeClr>
                </a:solidFill>
                <a:latin typeface="Arial Rounded MT Bold" panose="020F0704030504030204" pitchFamily="34" charset="0"/>
              </a:rPr>
              <a:t>dimanfaatkan keupayaannnya, kemahirannya dan kepakarannya untuk membangun ummah</a:t>
            </a:r>
          </a:p>
        </p:txBody>
      </p:sp>
      <p:sp>
        <p:nvSpPr>
          <p:cNvPr id="11" name="Right Arrow 10"/>
          <p:cNvSpPr/>
          <p:nvPr/>
        </p:nvSpPr>
        <p:spPr>
          <a:xfrm>
            <a:off x="342680" y="3352800"/>
            <a:ext cx="5143720" cy="95285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Seruan kepada anak muda</a:t>
            </a:r>
            <a:endParaRPr lang="en-US" sz="2400" dirty="0"/>
          </a:p>
        </p:txBody>
      </p:sp>
      <p:sp>
        <p:nvSpPr>
          <p:cNvPr id="12" name="Rectangle 11"/>
          <p:cNvSpPr/>
          <p:nvPr/>
        </p:nvSpPr>
        <p:spPr>
          <a:xfrm>
            <a:off x="1826898" y="4838700"/>
            <a:ext cx="5806440" cy="410882"/>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fi-FI" b="1" dirty="0" smtClean="0">
                <a:latin typeface="Arial Rounded MT Bold" panose="020F0704030504030204" pitchFamily="34" charset="0"/>
              </a:rPr>
              <a:t>Bangkit </a:t>
            </a:r>
            <a:r>
              <a:rPr lang="fi-FI" b="1" dirty="0">
                <a:latin typeface="Arial Rounded MT Bold" panose="020F0704030504030204" pitchFamily="34" charset="0"/>
              </a:rPr>
              <a:t>dari pembaringan dan lena yang panjang</a:t>
            </a:r>
            <a:endParaRPr lang="ms-MY" b="1" dirty="0">
              <a:solidFill>
                <a:schemeClr val="accent6">
                  <a:lumMod val="50000"/>
                </a:schemeClr>
              </a:solidFill>
              <a:latin typeface="Arial Rounded MT Bold" panose="020F0704030504030204" pitchFamily="34" charset="0"/>
            </a:endParaRPr>
          </a:p>
        </p:txBody>
      </p:sp>
      <p:sp>
        <p:nvSpPr>
          <p:cNvPr id="13" name="Rectangle 12"/>
          <p:cNvSpPr/>
          <p:nvPr/>
        </p:nvSpPr>
        <p:spPr>
          <a:xfrm>
            <a:off x="655320" y="6248400"/>
            <a:ext cx="7974336" cy="38170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fi-FI" b="1" dirty="0">
                <a:latin typeface="Arial Rounded MT Bold" panose="020F0704030504030204" pitchFamily="34" charset="0"/>
              </a:rPr>
              <a:t>Ingatlah </a:t>
            </a:r>
            <a:r>
              <a:rPr lang="fi-FI" b="1" dirty="0" smtClean="0">
                <a:latin typeface="Arial Rounded MT Bold" panose="020F0704030504030204" pitchFamily="34" charset="0"/>
              </a:rPr>
              <a:t>tanggungjawab </a:t>
            </a:r>
            <a:r>
              <a:rPr lang="fi-FI" b="1" dirty="0">
                <a:latin typeface="Arial Rounded MT Bold" panose="020F0704030504030204" pitchFamily="34" charset="0"/>
              </a:rPr>
              <a:t>dan tugasan lebih banyak dari masa yang ada</a:t>
            </a:r>
            <a:endParaRPr lang="ms-MY" b="1" dirty="0">
              <a:solidFill>
                <a:schemeClr val="accent6">
                  <a:lumMod val="50000"/>
                </a:schemeClr>
              </a:solidFill>
              <a:latin typeface="Arial Rounded MT Bold" panose="020F0704030504030204" pitchFamily="34" charset="0"/>
            </a:endParaRPr>
          </a:p>
        </p:txBody>
      </p:sp>
      <p:sp>
        <p:nvSpPr>
          <p:cNvPr id="14" name="Rectangle 13"/>
          <p:cNvSpPr/>
          <p:nvPr/>
        </p:nvSpPr>
        <p:spPr>
          <a:xfrm>
            <a:off x="1637349" y="5391150"/>
            <a:ext cx="6185538" cy="729430"/>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fi-FI" b="1" dirty="0">
                <a:latin typeface="Arial Rounded MT Bold" panose="020F0704030504030204" pitchFamily="34" charset="0"/>
              </a:rPr>
              <a:t>Sedarlah </a:t>
            </a:r>
            <a:r>
              <a:rPr lang="fi-FI" b="1" dirty="0" smtClean="0">
                <a:latin typeface="Arial Rounded MT Bold" panose="020F0704030504030204" pitchFamily="34" charset="0"/>
              </a:rPr>
              <a:t>di </a:t>
            </a:r>
            <a:r>
              <a:rPr lang="fi-FI" b="1" dirty="0">
                <a:latin typeface="Arial Rounded MT Bold" panose="020F0704030504030204" pitchFamily="34" charset="0"/>
              </a:rPr>
              <a:t>hadapan terbentang banyak cabaran dan tugasan yang sedia menunggu untuk diselesaikan</a:t>
            </a:r>
            <a:endParaRPr lang="ms-MY" b="1" dirty="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575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Plaque 2"/>
          <p:cNvSpPr/>
          <p:nvPr/>
        </p:nvSpPr>
        <p:spPr>
          <a:xfrm>
            <a:off x="609600" y="152400"/>
            <a:ext cx="8081598" cy="662651"/>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endParaRPr lang="en-US" sz="2800" dirty="0"/>
          </a:p>
        </p:txBody>
      </p:sp>
      <p:sp>
        <p:nvSpPr>
          <p:cNvPr id="4" name="Rectangle 3"/>
          <p:cNvSpPr/>
          <p:nvPr/>
        </p:nvSpPr>
        <p:spPr>
          <a:xfrm>
            <a:off x="152400" y="3429000"/>
            <a:ext cx="8763000" cy="2362200"/>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Bermaksud</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Ambillah</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peluang</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lima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perkara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sebelum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tiba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lima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perkara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Masa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mudamu</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sebelum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tiba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masa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tuamu</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 </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152400" y="1557482"/>
            <a:ext cx="8839200" cy="1361911"/>
          </a:xfrm>
          <a:prstGeom prst="rect">
            <a:avLst/>
          </a:prstGeom>
          <a:solidFill>
            <a:schemeClr val="accent2">
              <a:lumMod val="40000"/>
              <a:lumOff val="60000"/>
              <a:alpha val="44000"/>
            </a:schemeClr>
          </a:solidFill>
        </p:spPr>
        <p:txBody>
          <a:bodyPr wrap="square">
            <a:spAutoFit/>
            <a:scene3d>
              <a:camera prst="orthographicFront"/>
              <a:lightRig rig="threePt" dir="t"/>
            </a:scene3d>
            <a:sp3d extrusionH="57150">
              <a:bevelT w="38100" h="38100"/>
            </a:sp3d>
          </a:bodyPr>
          <a:lstStyle/>
          <a:p>
            <a:pPr algn="ctr">
              <a:lnSpc>
                <a:spcPct val="150000"/>
              </a:lnSpc>
            </a:pPr>
            <a:r>
              <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Times New Roman"/>
                <a:cs typeface="Traditional Arabic"/>
              </a:rPr>
              <a:t>اغتَنِمْ خَمسًا قَبلَ خَمسٍ: </a:t>
            </a:r>
            <a:r>
              <a:rPr lang="ar-S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Times New Roman"/>
                <a:cs typeface="Traditional Arabic"/>
              </a:rPr>
              <a:t>شَبَابَكَ </a:t>
            </a:r>
            <a:r>
              <a:rPr lang="ar-S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a:ea typeface="Times New Roman"/>
                <a:cs typeface="Traditional Arabic"/>
              </a:rPr>
              <a:t>قَبلَ هَرَمِكَ</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Times New Roman"/>
              <a:cs typeface="Arial"/>
            </a:endParaRPr>
          </a:p>
        </p:txBody>
      </p:sp>
      <p:sp>
        <p:nvSpPr>
          <p:cNvPr id="5" name="Oval 4"/>
          <p:cNvSpPr/>
          <p:nvPr/>
        </p:nvSpPr>
        <p:spPr>
          <a:xfrm>
            <a:off x="4800600" y="6019800"/>
            <a:ext cx="3886200" cy="457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Riwayat</a:t>
            </a:r>
            <a:r>
              <a:rPr lang="en-US" dirty="0" smtClean="0"/>
              <a:t> Al-Hakim</a:t>
            </a:r>
            <a:endParaRPr lang="ms-MY" dirty="0"/>
          </a:p>
        </p:txBody>
      </p:sp>
    </p:spTree>
    <p:extLst>
      <p:ext uri="{BB962C8B-B14F-4D97-AF65-F5344CB8AC3E}">
        <p14:creationId xmlns:p14="http://schemas.microsoft.com/office/powerpoint/2010/main" val="3267265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85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3" name="Plaque 2"/>
          <p:cNvSpPr/>
          <p:nvPr/>
        </p:nvSpPr>
        <p:spPr>
          <a:xfrm>
            <a:off x="0" y="23149"/>
            <a:ext cx="9144000" cy="738851"/>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Khutbah</a:t>
            </a:r>
            <a:endParaRPr lang="en-US" sz="3600" dirty="0"/>
          </a:p>
        </p:txBody>
      </p:sp>
      <p:sp>
        <p:nvSpPr>
          <p:cNvPr id="7" name="Rectangle 6"/>
          <p:cNvSpPr/>
          <p:nvPr/>
        </p:nvSpPr>
        <p:spPr>
          <a:xfrm>
            <a:off x="218222" y="1047533"/>
            <a:ext cx="8707556" cy="1327671"/>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just">
              <a:lnSpc>
                <a:spcPct val="115000"/>
              </a:lnSpc>
              <a:spcAft>
                <a:spcPts val="800"/>
              </a:spcAft>
            </a:pPr>
            <a:r>
              <a:rPr lang="ms-MY" sz="2400" b="1" dirty="0" smtClean="0">
                <a:solidFill>
                  <a:schemeClr val="accent6">
                    <a:lumMod val="50000"/>
                  </a:schemeClr>
                </a:solidFill>
                <a:latin typeface="Arial Rounded MT Bold" panose="020F0704030504030204" pitchFamily="34" charset="0"/>
              </a:rPr>
              <a:t>1. Belia </a:t>
            </a:r>
            <a:r>
              <a:rPr lang="ms-MY" sz="2400" b="1" dirty="0">
                <a:solidFill>
                  <a:schemeClr val="accent6">
                    <a:lumMod val="50000"/>
                  </a:schemeClr>
                </a:solidFill>
                <a:latin typeface="Arial Rounded MT Bold" panose="020F0704030504030204" pitchFamily="34" charset="0"/>
              </a:rPr>
              <a:t>Islam hendaklah meningkatkan iman, akhlak dan peribadi mulia kerana ianya merupakan </a:t>
            </a:r>
            <a:r>
              <a:rPr lang="ms-MY" sz="2400" b="1" dirty="0" smtClean="0">
                <a:solidFill>
                  <a:schemeClr val="accent6">
                    <a:lumMod val="50000"/>
                  </a:schemeClr>
                </a:solidFill>
                <a:latin typeface="Arial Rounded MT Bold" panose="020F0704030504030204" pitchFamily="34" charset="0"/>
              </a:rPr>
              <a:t>aset </a:t>
            </a:r>
            <a:r>
              <a:rPr lang="ms-MY" sz="2400" b="1" dirty="0">
                <a:solidFill>
                  <a:schemeClr val="accent6">
                    <a:lumMod val="50000"/>
                  </a:schemeClr>
                </a:solidFill>
                <a:latin typeface="Arial Rounded MT Bold" panose="020F0704030504030204" pitchFamily="34" charset="0"/>
              </a:rPr>
              <a:t>penting dan penyelamat kepada sesebuah Negara.</a:t>
            </a:r>
          </a:p>
        </p:txBody>
      </p:sp>
      <p:cxnSp>
        <p:nvCxnSpPr>
          <p:cNvPr id="6" name="Elbow Connector 5"/>
          <p:cNvCxnSpPr/>
          <p:nvPr/>
        </p:nvCxnSpPr>
        <p:spPr>
          <a:xfrm rot="16200000" flipH="1">
            <a:off x="4984358" y="2620798"/>
            <a:ext cx="669597" cy="3048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3462" y="4572000"/>
            <a:ext cx="8707556" cy="2177134"/>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just">
              <a:lnSpc>
                <a:spcPct val="115000"/>
              </a:lnSpc>
              <a:spcAft>
                <a:spcPts val="800"/>
              </a:spcAft>
            </a:pPr>
            <a:r>
              <a:rPr lang="ms-MY" sz="2400" b="1" dirty="0">
                <a:solidFill>
                  <a:schemeClr val="accent6">
                    <a:lumMod val="50000"/>
                  </a:schemeClr>
                </a:solidFill>
                <a:latin typeface="Arial Rounded MT Bold" panose="020F0704030504030204" pitchFamily="34" charset="0"/>
              </a:rPr>
              <a:t>3.	Belia islam hendaklah menjauhkan diri daripada aktiviti aktiviti yang kurang sihat seperti budaya berhibur, berfoya-foya, pergaulan bebas, ajaran sesat dan gerakan ekstrim yang boleh menghancurkan  aset belia masa depan</a:t>
            </a:r>
          </a:p>
        </p:txBody>
      </p:sp>
      <p:sp>
        <p:nvSpPr>
          <p:cNvPr id="9" name="Rectangle 8"/>
          <p:cNvSpPr/>
          <p:nvPr/>
        </p:nvSpPr>
        <p:spPr>
          <a:xfrm>
            <a:off x="229652" y="2590800"/>
            <a:ext cx="8707556" cy="1752403"/>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just">
              <a:lnSpc>
                <a:spcPct val="115000"/>
              </a:lnSpc>
              <a:spcAft>
                <a:spcPts val="800"/>
              </a:spcAft>
            </a:pPr>
            <a:r>
              <a:rPr lang="ms-MY" sz="2400" b="1" dirty="0" smtClean="0">
                <a:solidFill>
                  <a:schemeClr val="accent6">
                    <a:lumMod val="50000"/>
                  </a:schemeClr>
                </a:solidFill>
                <a:latin typeface="Arial Rounded MT Bold" panose="020F0704030504030204" pitchFamily="34" charset="0"/>
              </a:rPr>
              <a:t>2. Ibubapa </a:t>
            </a:r>
            <a:r>
              <a:rPr lang="ms-MY" sz="2400" b="1" dirty="0">
                <a:solidFill>
                  <a:schemeClr val="accent6">
                    <a:lumMod val="50000"/>
                  </a:schemeClr>
                </a:solidFill>
                <a:latin typeface="Arial Rounded MT Bold" panose="020F0704030504030204" pitchFamily="34" charset="0"/>
              </a:rPr>
              <a:t>dan pemimpin masyarakat hendaklah berusaha meningkatkan imej dan keperibadian para belia dengan menyediakan pendidikan dan bimbingan yang sempurna sepertimana yang dikehendaki oleh Allah SWT. </a:t>
            </a:r>
          </a:p>
        </p:txBody>
      </p:sp>
    </p:spTree>
    <p:extLst>
      <p:ext uri="{BB962C8B-B14F-4D97-AF65-F5344CB8AC3E}">
        <p14:creationId xmlns:p14="http://schemas.microsoft.com/office/powerpoint/2010/main" val="33463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21000" b="-17000"/>
          </a:stretch>
        </a:blipFill>
        <a:effectLst/>
      </p:bgPr>
    </p:bg>
    <p:spTree>
      <p:nvGrpSpPr>
        <p:cNvPr id="1" name=""/>
        <p:cNvGrpSpPr/>
        <p:nvPr/>
      </p:nvGrpSpPr>
      <p:grpSpPr>
        <a:xfrm>
          <a:off x="0" y="0"/>
          <a:ext cx="0" cy="0"/>
          <a:chOff x="0" y="0"/>
          <a:chExt cx="0" cy="0"/>
        </a:xfrm>
      </p:grpSpPr>
      <p:sp>
        <p:nvSpPr>
          <p:cNvPr id="3" name="Plaque 2"/>
          <p:cNvSpPr/>
          <p:nvPr/>
        </p:nvSpPr>
        <p:spPr>
          <a:xfrm>
            <a:off x="0" y="23149"/>
            <a:ext cx="9144000" cy="738851"/>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Khutbah</a:t>
            </a:r>
            <a:endParaRPr lang="en-US" sz="3600" dirty="0"/>
          </a:p>
        </p:txBody>
      </p:sp>
      <p:sp>
        <p:nvSpPr>
          <p:cNvPr id="7" name="Rectangle 6"/>
          <p:cNvSpPr/>
          <p:nvPr/>
        </p:nvSpPr>
        <p:spPr>
          <a:xfrm>
            <a:off x="218222" y="1047533"/>
            <a:ext cx="8707556" cy="1327671"/>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just">
              <a:lnSpc>
                <a:spcPct val="115000"/>
              </a:lnSpc>
              <a:spcAft>
                <a:spcPts val="800"/>
              </a:spcAft>
            </a:pPr>
            <a:r>
              <a:rPr lang="sv-SE" sz="2400" b="1" dirty="0">
                <a:solidFill>
                  <a:schemeClr val="accent6">
                    <a:lumMod val="50000"/>
                  </a:schemeClr>
                </a:solidFill>
                <a:latin typeface="Arial Rounded MT Bold" panose="020F0704030504030204" pitchFamily="34" charset="0"/>
              </a:rPr>
              <a:t>4.	Belia hari ini hendaklah mendekatkan diri dengan institusi –institusi islam seperti masjid dan surau serta berusaha melibatkan diri dalam mengimarahkannya</a:t>
            </a:r>
            <a:endParaRPr lang="ms-MY" sz="2400" b="1" dirty="0">
              <a:solidFill>
                <a:schemeClr val="accent6">
                  <a:lumMod val="50000"/>
                </a:schemeClr>
              </a:solidFill>
              <a:latin typeface="Arial Rounded MT Bold" panose="020F0704030504030204" pitchFamily="34" charset="0"/>
            </a:endParaRPr>
          </a:p>
        </p:txBody>
      </p:sp>
      <p:cxnSp>
        <p:nvCxnSpPr>
          <p:cNvPr id="6" name="Elbow Connector 5"/>
          <p:cNvCxnSpPr/>
          <p:nvPr/>
        </p:nvCxnSpPr>
        <p:spPr>
          <a:xfrm rot="16200000" flipH="1">
            <a:off x="4984358" y="2620798"/>
            <a:ext cx="669597" cy="3048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9652" y="2746528"/>
            <a:ext cx="8707556" cy="1752403"/>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just">
              <a:lnSpc>
                <a:spcPct val="115000"/>
              </a:lnSpc>
              <a:spcAft>
                <a:spcPts val="800"/>
              </a:spcAft>
            </a:pPr>
            <a:r>
              <a:rPr lang="ms-MY" sz="2400" b="1" dirty="0">
                <a:solidFill>
                  <a:schemeClr val="accent6">
                    <a:lumMod val="50000"/>
                  </a:schemeClr>
                </a:solidFill>
                <a:latin typeface="Arial Rounded MT Bold" panose="020F0704030504030204" pitchFamily="34" charset="0"/>
              </a:rPr>
              <a:t>5.	Masyarakat perlu mendekati belia dengan membimbing dan menaruh kepercayaan kepada belia untuk melaksanakan aktiviti-aktiviti yang positif untuk membangunkan agama dan masyarakat.</a:t>
            </a:r>
          </a:p>
        </p:txBody>
      </p:sp>
    </p:spTree>
    <p:extLst>
      <p:ext uri="{BB962C8B-B14F-4D97-AF65-F5344CB8AC3E}">
        <p14:creationId xmlns:p14="http://schemas.microsoft.com/office/powerpoint/2010/main" val="37627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31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12000" r="-12000"/>
          </a:stretch>
        </a:blipFill>
        <a:effectLst/>
      </p:bgPr>
    </p:bg>
    <p:spTree>
      <p:nvGrpSpPr>
        <p:cNvPr id="1" name=""/>
        <p:cNvGrpSpPr/>
        <p:nvPr/>
      </p:nvGrpSpPr>
      <p:grpSpPr>
        <a:xfrm>
          <a:off x="0" y="0"/>
          <a:ext cx="0" cy="0"/>
          <a:chOff x="0" y="0"/>
          <a:chExt cx="0" cy="0"/>
        </a:xfrm>
      </p:grpSpPr>
      <p:sp>
        <p:nvSpPr>
          <p:cNvPr id="3" name="TextBox 2"/>
          <p:cNvSpPr txBox="1"/>
          <p:nvPr/>
        </p:nvSpPr>
        <p:spPr>
          <a:xfrm>
            <a:off x="488101" y="4285001"/>
            <a:ext cx="8286808" cy="1938992"/>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tuhan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sekalian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alam</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1446550"/>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8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الْحَمْدُ لِلَّهِ رَبِّ الْعَالَمِيْنَ.</a:t>
            </a:r>
            <a:endParaRPr lang="en-US" sz="8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6220" y="1143000"/>
            <a:ext cx="9144000" cy="1323439"/>
          </a:xfrm>
          <a:prstGeom prst="rect">
            <a:avLst/>
          </a:prstGeom>
          <a:solidFill>
            <a:schemeClr val="accent2">
              <a:lumMod val="50000"/>
              <a:alpha val="55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الْمَلِكُ الْحَقُّ الْمُبِينُ،</a:t>
            </a:r>
          </a:p>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صَادِقُ الْوَعْدِ الْأَمِيْنُ</a:t>
            </a:r>
          </a:p>
        </p:txBody>
      </p:sp>
      <p:sp>
        <p:nvSpPr>
          <p:cNvPr id="4" name="Rectangle 3"/>
          <p:cNvSpPr/>
          <p:nvPr/>
        </p:nvSpPr>
        <p:spPr>
          <a:xfrm>
            <a:off x="714348" y="227112"/>
            <a:ext cx="7500990" cy="646331"/>
          </a:xfrm>
          <a:prstGeom prst="rect">
            <a:avLst/>
          </a:prstGeom>
          <a:solidFill>
            <a:srgbClr val="FF0000">
              <a:alpha val="57000"/>
            </a:srgbClr>
          </a:solid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2441" y="2735996"/>
            <a:ext cx="9144000" cy="321626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Kerajaan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Nyata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menepati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janji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amanah</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1214348"/>
            <a:ext cx="8915400" cy="193899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أَجْمَعِيْنَ.</a:t>
            </a:r>
          </a:p>
        </p:txBody>
      </p:sp>
      <p:sp>
        <p:nvSpPr>
          <p:cNvPr id="4" name="TextBox 3"/>
          <p:cNvSpPr txBox="1"/>
          <p:nvPr/>
        </p:nvSpPr>
        <p:spPr>
          <a:xfrm>
            <a:off x="214370" y="3657600"/>
            <a:ext cx="853440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solidFill>
            <a:srgbClr val="FF0000">
              <a:alpha val="53000"/>
            </a:srgbClr>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38200" y="152400"/>
            <a:ext cx="7500990" cy="584775"/>
          </a:xfrm>
          <a:prstGeom prst="rect">
            <a:avLst/>
          </a:prstGeom>
          <a:solidFill>
            <a:srgbClr val="FF0000">
              <a:alpha val="47000"/>
            </a:srgbClr>
          </a:solid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08876" y="1143000"/>
            <a:ext cx="8617635" cy="1569660"/>
          </a:xfrm>
          <a:prstGeom prst="rect">
            <a:avLst/>
          </a:prstGeom>
          <a:solidFill>
            <a:srgbClr val="7030A0">
              <a:alpha val="51000"/>
            </a:srgbClr>
          </a:solidFill>
        </p:spPr>
        <p:txBody>
          <a:bodyPr wrap="square">
            <a:spAutoFit/>
          </a:bodyPr>
          <a:lstStyle/>
          <a:p>
            <a:pPr algn="ctr" rtl="1"/>
            <a:r>
              <a:rPr lang="ar-SA" sz="9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endParaRPr lang="ms-MY" sz="9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1255" y="3429000"/>
            <a:ext cx="8475981" cy="3046988"/>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sv-SE"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 kita sama-sama meningkatkan ketaqwaan kepada Allah S.W.T dengan bersungguh-sungguh melaksanakan segala perintah-Nya dan meninggalkan segala </a:t>
            </a:r>
            <a:r>
              <a:rPr lang="sv-SE"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2134752" y="1238472"/>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12 November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07  Rabiul Akhir 1443</a:t>
            </a:r>
          </a:p>
        </p:txBody>
      </p:sp>
      <p:sp>
        <p:nvSpPr>
          <p:cNvPr id="4" name="Rectangle 3"/>
          <p:cNvSpPr/>
          <p:nvPr/>
        </p:nvSpPr>
        <p:spPr>
          <a:xfrm>
            <a:off x="1754904" y="333104"/>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197922" y="2819400"/>
            <a:ext cx="8752764" cy="2554545"/>
          </a:xfrm>
          <a:prstGeom prst="rect">
            <a:avLst/>
          </a:prstGeom>
          <a:noFill/>
        </p:spPr>
        <p:txBody>
          <a:bodyPr wrap="square" lIns="91440" tIns="45720" rIns="91440" bIns="45720">
            <a:spAutoFit/>
            <a:scene3d>
              <a:camera prst="perspectiveAbove"/>
              <a:lightRig rig="threePt" dir="t"/>
            </a:scene3d>
            <a:sp3d extrusionH="57150">
              <a:bevelT w="38100" h="38100"/>
            </a:sp3d>
          </a:bodyPr>
          <a:lstStyle/>
          <a:p>
            <a:pPr algn="ctr"/>
            <a:r>
              <a:rPr lang="en-US" sz="8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Dekad</a:t>
            </a: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 </a:t>
            </a:r>
            <a:r>
              <a:rPr lang="en-US" sz="8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Ini</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endParaRPr>
          </a:p>
          <a:p>
            <a:pPr algn="ctr"/>
            <a:r>
              <a:rPr lang="en-US" sz="8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Dekad</a:t>
            </a:r>
            <a:r>
              <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 </a:t>
            </a:r>
            <a:r>
              <a:rPr lang="en-US" sz="80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Anda</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20000" b="-8000"/>
          </a:stretch>
        </a:blipFill>
        <a:effectLst/>
      </p:bgPr>
    </p:bg>
    <p:spTree>
      <p:nvGrpSpPr>
        <p:cNvPr id="1" name=""/>
        <p:cNvGrpSpPr/>
        <p:nvPr/>
      </p:nvGrpSpPr>
      <p:grpSpPr>
        <a:xfrm>
          <a:off x="0" y="0"/>
          <a:ext cx="0" cy="0"/>
          <a:chOff x="0" y="0"/>
          <a:chExt cx="0" cy="0"/>
        </a:xfrm>
      </p:grpSpPr>
      <p:sp>
        <p:nvSpPr>
          <p:cNvPr id="2" name="Curved Right Arrow 1"/>
          <p:cNvSpPr/>
          <p:nvPr/>
        </p:nvSpPr>
        <p:spPr>
          <a:xfrm rot="20966520">
            <a:off x="175566" y="1463396"/>
            <a:ext cx="1189180" cy="2026209"/>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685800" y="784959"/>
            <a:ext cx="81153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b="1" dirty="0" smtClean="0">
                <a:ln w="6600">
                  <a:solidFill>
                    <a:schemeClr val="accent2"/>
                  </a:solidFill>
                  <a:prstDash val="solid"/>
                </a:ln>
                <a:solidFill>
                  <a:srgbClr val="FFFFFF"/>
                </a:solidFill>
                <a:effectLst>
                  <a:outerShdw dist="38100" dir="2700000" algn="tl" rotWithShape="0">
                    <a:schemeClr val="accent2"/>
                  </a:outerShdw>
                </a:effectLst>
                <a:latin typeface="Arial Black" pitchFamily="34" charset="0"/>
              </a:rPr>
              <a:t>TEMA</a:t>
            </a: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Dekad Ini Dekad Anda</a:t>
            </a:r>
            <a:endParaRPr lang="en-US" sz="3600" dirty="0"/>
          </a:p>
        </p:txBody>
      </p:sp>
      <p:sp>
        <p:nvSpPr>
          <p:cNvPr id="5" name="Rectangle 4"/>
          <p:cNvSpPr/>
          <p:nvPr/>
        </p:nvSpPr>
        <p:spPr>
          <a:xfrm>
            <a:off x="1540312" y="2057400"/>
            <a:ext cx="6912372" cy="44958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Pengiktirafan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kepada golongan belia,  selaku penyumbang utama kepada hala tuju pembangunan negara. </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Kuasa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idea dan segala kebolehan yang ada pada belia perlu digembelengkan,  bukan sahaja untuk pembangunan negeri ini,  malahan  menjadi tunjang  kepada  jatuh bangun agama, bangsa  dan negara. </a:t>
            </a:r>
            <a:endParaRPr lang="sv-SE"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9000" b="-7000"/>
          </a:stretch>
        </a:blipFill>
        <a:effectLst/>
      </p:bgPr>
    </p:bg>
    <p:spTree>
      <p:nvGrpSpPr>
        <p:cNvPr id="1" name=""/>
        <p:cNvGrpSpPr/>
        <p:nvPr/>
      </p:nvGrpSpPr>
      <p:grpSpPr>
        <a:xfrm>
          <a:off x="0" y="0"/>
          <a:ext cx="0" cy="0"/>
          <a:chOff x="0" y="0"/>
          <a:chExt cx="0" cy="0"/>
        </a:xfrm>
      </p:grpSpPr>
      <p:sp>
        <p:nvSpPr>
          <p:cNvPr id="2" name="Curved Right Arrow 1"/>
          <p:cNvSpPr/>
          <p:nvPr/>
        </p:nvSpPr>
        <p:spPr>
          <a:xfrm rot="20966520">
            <a:off x="327965" y="842316"/>
            <a:ext cx="1189180" cy="2026209"/>
          </a:xfrm>
          <a:prstGeom prst="curvedRightArrow">
            <a:avLst>
              <a:gd name="adj1" fmla="val 21141"/>
              <a:gd name="adj2" fmla="val 50000"/>
              <a:gd name="adj3" fmla="val 25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6" name="Plaque 5"/>
          <p:cNvSpPr/>
          <p:nvPr/>
        </p:nvSpPr>
        <p:spPr>
          <a:xfrm>
            <a:off x="753050" y="381000"/>
            <a:ext cx="8115300" cy="739041"/>
          </a:xfrm>
          <a:prstGeom prst="plaque">
            <a:avLst>
              <a:gd name="adj" fmla="val 30131"/>
            </a:avLst>
          </a:prstGeom>
          <a:solidFill>
            <a:schemeClr val="accent6">
              <a:lumMod val="7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spc="50" dirty="0" smtClean="0">
                <a:ln w="0"/>
                <a:solidFill>
                  <a:schemeClr val="bg2"/>
                </a:solidFill>
                <a:effectLst>
                  <a:innerShdw blurRad="63500" dist="50800" dir="13500000">
                    <a:srgbClr val="000000">
                      <a:alpha val="50000"/>
                    </a:srgbClr>
                  </a:innerShdw>
                </a:effectLst>
                <a:latin typeface="Arial Black" pitchFamily="34" charset="0"/>
              </a:rPr>
              <a:t>Peranan </a:t>
            </a:r>
            <a:r>
              <a:rPr lang="fi-FI" sz="3200" b="1" spc="50" dirty="0">
                <a:ln w="0"/>
                <a:solidFill>
                  <a:schemeClr val="bg2"/>
                </a:solidFill>
                <a:effectLst>
                  <a:innerShdw blurRad="63500" dist="50800" dir="13500000">
                    <a:srgbClr val="000000">
                      <a:alpha val="50000"/>
                    </a:srgbClr>
                  </a:innerShdw>
                </a:effectLst>
                <a:latin typeface="Arial Black" pitchFamily="34" charset="0"/>
              </a:rPr>
              <a:t>dan tangungjawab belia</a:t>
            </a:r>
            <a:endParaRPr lang="en-US" sz="3200" b="1"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1631086" y="1543861"/>
            <a:ext cx="7298889" cy="32766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ln w="0"/>
                <a:solidFill>
                  <a:schemeClr val="accent1"/>
                </a:solidFill>
                <a:effectLst>
                  <a:outerShdw blurRad="38100" dist="25400" dir="5400000" algn="ctr" rotWithShape="0">
                    <a:srgbClr val="6E747A">
                      <a:alpha val="43000"/>
                    </a:srgbClr>
                  </a:outerShdw>
                </a:effectLst>
                <a:latin typeface="Arial Black" pitchFamily="34" charset="0"/>
              </a:rPr>
              <a:t>Bukan </a:t>
            </a:r>
            <a:r>
              <a:rPr lang="fi-FI" sz="2400" dirty="0">
                <a:ln w="0"/>
                <a:solidFill>
                  <a:schemeClr val="accent1"/>
                </a:solidFill>
                <a:effectLst>
                  <a:outerShdw blurRad="38100" dist="25400" dir="5400000" algn="ctr" rotWithShape="0">
                    <a:srgbClr val="6E747A">
                      <a:alpha val="43000"/>
                    </a:srgbClr>
                  </a:outerShdw>
                </a:effectLst>
                <a:latin typeface="Arial Black" pitchFamily="34" charset="0"/>
              </a:rPr>
              <a:t>sekadar membina kerjaya atau melakukan  aktiviti aktiviti untuk memenuhi masa lapang dan hobi sahaja, tetapi warga belia  sepatutnya turut sama menyumbang idea, masa dan tenaga ke arah pembangunan modal insan dan menjadi sebuah bangsa yang dihormati  lagi disegani di persada dunia</a:t>
            </a:r>
            <a:endParaRPr lang="sv-SE" sz="2400" dirty="0" smtClean="0">
              <a:ln w="0"/>
              <a:solidFill>
                <a:schemeClr val="accent1"/>
              </a:solidFill>
              <a:effectLst>
                <a:outerShdw blurRad="38100" dist="25400" dir="5400000" algn="ctr" rotWithShape="0">
                  <a:srgbClr val="6E747A">
                    <a:alpha val="43000"/>
                  </a:srgbClr>
                </a:outerShdw>
              </a:effectLst>
              <a:latin typeface="Arial Black" pitchFamily="34" charset="0"/>
            </a:endParaRPr>
          </a:p>
        </p:txBody>
      </p:sp>
      <p:sp>
        <p:nvSpPr>
          <p:cNvPr id="7" name="Plaque 6"/>
          <p:cNvSpPr/>
          <p:nvPr/>
        </p:nvSpPr>
        <p:spPr>
          <a:xfrm>
            <a:off x="-17362" y="5244281"/>
            <a:ext cx="9144000" cy="1461319"/>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slam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haruslah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bersiap</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pemain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memacu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memimpin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tamaddun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3458491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21000" b="-17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t>
            </a: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eranan </a:t>
            </a:r>
            <a:r>
              <a:rPr lang="fi-FI"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 anak muda muslim </a:t>
            </a:r>
            <a:endParaRPr lang="en-US" sz="3200" dirty="0"/>
          </a:p>
        </p:txBody>
      </p:sp>
      <p:sp>
        <p:nvSpPr>
          <p:cNvPr id="7" name="Right Arrow 6"/>
          <p:cNvSpPr/>
          <p:nvPr/>
        </p:nvSpPr>
        <p:spPr>
          <a:xfrm>
            <a:off x="304800" y="1083073"/>
            <a:ext cx="25146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PERTAMA</a:t>
            </a:r>
            <a:endParaRPr lang="en-US" sz="2400" dirty="0"/>
          </a:p>
        </p:txBody>
      </p:sp>
      <p:sp>
        <p:nvSpPr>
          <p:cNvPr id="8" name="Rectangle 7"/>
          <p:cNvSpPr/>
          <p:nvPr/>
        </p:nvSpPr>
        <p:spPr>
          <a:xfrm>
            <a:off x="2964180" y="1083073"/>
            <a:ext cx="5867400" cy="136652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a:solidFill>
                  <a:srgbClr val="C00000"/>
                </a:solidFill>
                <a:latin typeface="Arial Rounded MT Bold" panose="020F0704030504030204" pitchFamily="34" charset="0"/>
              </a:rPr>
              <a:t>Menjadi hamba Allah yang bertaqwa kepada Allah dan menjalani </a:t>
            </a:r>
            <a:r>
              <a:rPr lang="ms-MY" sz="2400" b="1" dirty="0" smtClean="0">
                <a:solidFill>
                  <a:srgbClr val="C00000"/>
                </a:solidFill>
                <a:latin typeface="Arial Rounded MT Bold" panose="020F0704030504030204" pitchFamily="34" charset="0"/>
              </a:rPr>
              <a:t>alam kepemudaan </a:t>
            </a:r>
            <a:r>
              <a:rPr lang="ms-MY" sz="2400" b="1" dirty="0">
                <a:solidFill>
                  <a:srgbClr val="C00000"/>
                </a:solidFill>
                <a:latin typeface="Arial Rounded MT Bold" panose="020F0704030504030204" pitchFamily="34" charset="0"/>
              </a:rPr>
              <a:t>di dalam suasana ibadat</a:t>
            </a:r>
            <a:endParaRPr lang="en-US" sz="2400" b="1" dirty="0" smtClean="0">
              <a:solidFill>
                <a:schemeClr val="accent6">
                  <a:lumMod val="50000"/>
                </a:schemeClr>
              </a:solidFill>
              <a:latin typeface="Arial Rounded MT Bold" panose="020F0704030504030204" pitchFamily="34" charset="0"/>
            </a:endParaRPr>
          </a:p>
        </p:txBody>
      </p:sp>
      <p:sp>
        <p:nvSpPr>
          <p:cNvPr id="9" name="Plaque 8"/>
          <p:cNvSpPr/>
          <p:nvPr/>
        </p:nvSpPr>
        <p:spPr>
          <a:xfrm>
            <a:off x="1580427" y="2895600"/>
            <a:ext cx="6328998" cy="4572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000" dirty="0"/>
          </a:p>
        </p:txBody>
      </p:sp>
      <p:sp>
        <p:nvSpPr>
          <p:cNvPr id="3" name="Rectangle 2"/>
          <p:cNvSpPr/>
          <p:nvPr/>
        </p:nvSpPr>
        <p:spPr>
          <a:xfrm>
            <a:off x="1820285" y="3175085"/>
            <a:ext cx="5503430" cy="1615827"/>
          </a:xfrm>
          <a:prstGeom prst="rect">
            <a:avLst/>
          </a:prstGeom>
        </p:spPr>
        <p:txBody>
          <a:bodyPr wrap="none">
            <a:spAutoFit/>
          </a:bodyPr>
          <a:lstStyle/>
          <a:p>
            <a:pPr algn="ctr">
              <a:lnSpc>
                <a:spcPct val="150000"/>
              </a:lnSpc>
              <a:spcAft>
                <a:spcPts val="0"/>
              </a:spcAft>
            </a:pPr>
            <a:r>
              <a:rPr lang="ar-SA"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ea typeface="Times New Roman" panose="02020603050405020304" pitchFamily="18" charset="0"/>
                <a:cs typeface="Traditional Arabic" panose="02020603050405020304" pitchFamily="18" charset="-78"/>
              </a:rPr>
              <a:t>وَشَابٌّ نَشَأَ فِي عِبَادَةِ اللهِ</a:t>
            </a:r>
            <a:endParaRPr lang="ms-MY"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04800" y="4555996"/>
            <a:ext cx="8534400" cy="1200329"/>
          </a:xfrm>
          <a:prstGeom prst="rect">
            <a:avLst/>
          </a:prstGeom>
        </p:spPr>
        <p:txBody>
          <a:bodyPr wrap="square">
            <a:spAutoFit/>
          </a:bodyPr>
          <a:lstStyle/>
          <a:p>
            <a:pPr algn="ctr">
              <a:spcAft>
                <a:spcPts val="0"/>
              </a:spcAft>
            </a:pP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Bermaksud</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Anak</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muda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yang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membesar</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dalam</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ibadat</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kepada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ea typeface="Times New Roman" panose="02020603050405020304" pitchFamily="18" charset="0"/>
                <a:cs typeface="Times New Roman" panose="02020603050405020304" pitchFamily="18" charset="0"/>
              </a:rPr>
              <a:t>Allah.</a:t>
            </a:r>
            <a:endParaRPr lang="ms-MY"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0" name="Oval 9"/>
          <p:cNvSpPr/>
          <p:nvPr/>
        </p:nvSpPr>
        <p:spPr>
          <a:xfrm>
            <a:off x="4800600" y="6019800"/>
            <a:ext cx="3886200" cy="457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Riwayat</a:t>
            </a:r>
            <a:r>
              <a:rPr lang="en-US" dirty="0" smtClean="0"/>
              <a:t> </a:t>
            </a:r>
            <a:r>
              <a:rPr lang="en-US" dirty="0" err="1" smtClean="0"/>
              <a:t>Bukhori</a:t>
            </a:r>
            <a:r>
              <a:rPr lang="en-US" dirty="0" smtClean="0"/>
              <a:t> &amp; Muslim</a:t>
            </a:r>
            <a:endParaRPr lang="ms-MY" dirty="0"/>
          </a:p>
        </p:txBody>
      </p:sp>
    </p:spTree>
    <p:extLst>
      <p:ext uri="{BB962C8B-B14F-4D97-AF65-F5344CB8AC3E}">
        <p14:creationId xmlns:p14="http://schemas.microsoft.com/office/powerpoint/2010/main" val="3191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12405449</TotalTime>
  <Words>1081</Words>
  <Application>Microsoft Office PowerPoint</Application>
  <PresentationFormat>On-screen Show (4:3)</PresentationFormat>
  <Paragraphs>136</Paragraphs>
  <Slides>35</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35</vt:i4>
      </vt:variant>
    </vt:vector>
  </HeadingPairs>
  <TitlesOfParts>
    <vt:vector size="54" baseType="lpstr">
      <vt:lpstr>Arial Unicode MS</vt:lpstr>
      <vt:lpstr>A25-SQUANOVA</vt:lpstr>
      <vt:lpstr>Agency FB</vt:lpstr>
      <vt:lpstr>Aharoni</vt:lpstr>
      <vt:lpstr>Arabic Typesetting</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283</cp:revision>
  <dcterms:created xsi:type="dcterms:W3CDTF">2017-12-24T04:47:57Z</dcterms:created>
  <dcterms:modified xsi:type="dcterms:W3CDTF">2021-11-09T14:43:57Z</dcterms:modified>
</cp:coreProperties>
</file>